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720" r:id="rId3"/>
  </p:sldMasterIdLst>
  <p:notesMasterIdLst>
    <p:notesMasterId r:id="rId19"/>
  </p:notesMasterIdLst>
  <p:sldIdLst>
    <p:sldId id="270" r:id="rId4"/>
    <p:sldId id="272" r:id="rId5"/>
    <p:sldId id="273" r:id="rId6"/>
    <p:sldId id="274" r:id="rId7"/>
    <p:sldId id="269" r:id="rId8"/>
    <p:sldId id="288" r:id="rId9"/>
    <p:sldId id="276" r:id="rId10"/>
    <p:sldId id="277" r:id="rId11"/>
    <p:sldId id="279" r:id="rId12"/>
    <p:sldId id="305" r:id="rId13"/>
    <p:sldId id="320" r:id="rId14"/>
    <p:sldId id="321" r:id="rId15"/>
    <p:sldId id="311" r:id="rId16"/>
    <p:sldId id="312" r:id="rId17"/>
    <p:sldId id="322" r:id="rId18"/>
  </p:sldIdLst>
  <p:sldSz cx="9144000" cy="6858000" type="screen4x3"/>
  <p:notesSz cx="6745288" cy="98821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3693" cy="49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10" tIns="45455" rIns="90910" bIns="4545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0020" y="0"/>
            <a:ext cx="2923693" cy="49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10" tIns="45455" rIns="90910" bIns="4545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38712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214" y="4693763"/>
            <a:ext cx="5396861" cy="444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10" tIns="45455" rIns="90910" bIns="45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5946"/>
            <a:ext cx="2923693" cy="49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10" tIns="45455" rIns="90910" bIns="4545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0020" y="9385946"/>
            <a:ext cx="2923693" cy="49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10" tIns="45455" rIns="90910" bIns="4545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60DB01E-2004-4379-8E7C-EDB3D49031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808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641" indent="-2840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371" indent="-22727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0919" indent="-22727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5467" indent="-22727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0015" indent="-227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4564" indent="-227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9112" indent="-227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3660" indent="-227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E010C0-343E-49EE-82EF-691C39A67391}" type="slidenum">
              <a:rPr lang="fr-FR" altLang="fr-FR" smtClean="0"/>
              <a:pPr/>
              <a:t>8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84872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tet-cou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2700"/>
            <a:ext cx="9274176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pied-diapo-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815013"/>
            <a:ext cx="9728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34938"/>
            <a:ext cx="2151062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749300" y="2752725"/>
            <a:ext cx="7772400" cy="1470025"/>
          </a:xfrm>
        </p:spPr>
        <p:txBody>
          <a:bodyPr/>
          <a:lstStyle>
            <a:lvl1pPr algn="ctr">
              <a:buFont typeface="Wingdings" pitchFamily="2" charset="2"/>
              <a:buNone/>
              <a:defRPr sz="3200">
                <a:solidFill>
                  <a:srgbClr val="005EA8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3414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90500"/>
            <a:ext cx="1471612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4ED6-E1C9-4DBD-B350-71F64DD540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49139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190500"/>
            <a:ext cx="2286000" cy="60864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190500"/>
            <a:ext cx="6705600" cy="60864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319E6-3CB6-4B74-B852-EB83B072CC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2310163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pied-diapo-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7713"/>
            <a:ext cx="91598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tet-diapo-ti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2700"/>
            <a:ext cx="92487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90500"/>
            <a:ext cx="1471612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4213" y="2636838"/>
            <a:ext cx="7772400" cy="1470025"/>
          </a:xfrm>
        </p:spPr>
        <p:txBody>
          <a:bodyPr/>
          <a:lstStyle>
            <a:lvl1pPr algn="ctr">
              <a:buFont typeface="Wingdings" pitchFamily="2" charset="2"/>
              <a:buNone/>
              <a:defRPr sz="2800">
                <a:solidFill>
                  <a:srgbClr val="005EA8"/>
                </a:solidFill>
                <a:latin typeface="Arial Rounded MT Bold" pitchFamily="34" charset="0"/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59364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09DE6-A276-46BD-A0E4-EA740298A1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2571570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E6DC5-AD1B-44A7-9205-F87476C54F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288082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560762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72050" y="1600200"/>
            <a:ext cx="3560763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0AF97-3459-4C41-80DD-79F617DF1B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377914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BDADC-9D34-4F4F-B196-705EC64D55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2908484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D751-65C6-49E5-B06F-0158C78308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1610451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AA22D-5DDF-4261-AACB-3280DD7BC6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3286749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6C297-8EDA-403C-8DBE-F6BE21BF26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27757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90500"/>
            <a:ext cx="1471612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FFC7C-0B4E-4F33-8D50-662F51602A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3118368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9A6A6-3E86-4246-B03E-26C8D13A5A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446091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5DB86-0147-42F3-9B83-041480BD29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235001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29375" y="165100"/>
            <a:ext cx="2103438" cy="51355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" y="165100"/>
            <a:ext cx="6162675" cy="51355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8A926-7B8F-4C3B-9653-676EA8F667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1242085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749300" y="2752725"/>
            <a:ext cx="7772400" cy="1470025"/>
          </a:xfrm>
        </p:spPr>
        <p:txBody>
          <a:bodyPr/>
          <a:lstStyle>
            <a:lvl1pPr algn="ctr">
              <a:buFont typeface="Wingdings" charset="0"/>
              <a:buNone/>
              <a:defRPr sz="3200">
                <a:solidFill>
                  <a:srgbClr val="005EA8"/>
                </a:solidFill>
                <a:latin typeface="Arial Rounded MT Bold" charset="0"/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17975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EEDD0-9770-4535-9CB9-9ED264B506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1979034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AF4D4-2923-41E6-B8AD-9E7082745A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1956702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011238"/>
            <a:ext cx="4495800" cy="5265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11238"/>
            <a:ext cx="4495800" cy="5265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693A-A1F5-42C1-AC9C-687487ECB4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2912986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46827-8136-40D7-8841-72018FCBD2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2756080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3E93F-231A-4618-8486-7F182A5E32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2063506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222E6-5CB0-483A-9D67-95F48BD1B0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405157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90500"/>
            <a:ext cx="1471612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3541F-BC9B-4C7F-99A3-ACE5AED652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2816013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0C1D1-DACA-4EDC-BD67-FF2C0EAE1B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3218566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1001-FE20-4E4D-AE0E-554D98B0C4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275827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90500"/>
            <a:ext cx="1471612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011238"/>
            <a:ext cx="4495800" cy="5265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11238"/>
            <a:ext cx="4495800" cy="5265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7C364-6668-48BD-97CC-3A54D8A8A0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212998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90500"/>
            <a:ext cx="1471612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0DC38-7A7E-40EC-81AE-CD5CAB6A80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301470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90500"/>
            <a:ext cx="1471612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3E9E3-960B-4EF3-99D7-7B4C8DD335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186176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90500"/>
            <a:ext cx="1471612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4DA54-6114-473F-9F47-A0DB8F26AB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405484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90500"/>
            <a:ext cx="1471612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A2B9C-F56C-47BE-89EA-C6A6E69234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55540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90500"/>
            <a:ext cx="1471612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27153-201C-4469-B330-C369C1BBB7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  <p:extLst>
      <p:ext uri="{BB962C8B-B14F-4D97-AF65-F5344CB8AC3E}">
        <p14:creationId xmlns:p14="http://schemas.microsoft.com/office/powerpoint/2010/main" val="58116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ied-diapo-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7713"/>
            <a:ext cx="91598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tet-diapo-titr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2700"/>
            <a:ext cx="92487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190500"/>
            <a:ext cx="8759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et modifiez le titre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11238"/>
            <a:ext cx="9144000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8000" tIns="658800" rIns="270000" bIns="19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21450"/>
            <a:ext cx="6223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01FD0381-1796-4786-BEC4-FF06302914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1" name="AutoShape 12"/>
          <p:cNvSpPr>
            <a:spLocks noChangeArrowheads="1"/>
          </p:cNvSpPr>
          <p:nvPr/>
        </p:nvSpPr>
        <p:spPr bwMode="auto">
          <a:xfrm>
            <a:off x="8615363" y="6499225"/>
            <a:ext cx="433387" cy="333375"/>
          </a:xfrm>
          <a:prstGeom prst="diamond">
            <a:avLst/>
          </a:prstGeom>
          <a:noFill/>
          <a:ln w="9525">
            <a:solidFill>
              <a:srgbClr val="F579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 sz="1200" smtClean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27238" y="6532563"/>
            <a:ext cx="48942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 i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4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110000"/>
        <a:buFont typeface="Wingdings" panose="05000000000000000000" pitchFamily="2" charset="2"/>
        <a:buChar char="n"/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10000"/>
        <a:buFont typeface="Wingdings" panose="05000000000000000000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10000"/>
        <a:buFont typeface="Wingdings" panose="05000000000000000000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10000"/>
        <a:buFont typeface="Wingdings" panose="05000000000000000000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10000"/>
        <a:buFont typeface="Wingdings" panose="05000000000000000000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52425" indent="-352425" algn="l" rtl="0" eaLnBrk="0" fontAlgn="base" hangingPunct="0">
        <a:spcBef>
          <a:spcPct val="20000"/>
        </a:spcBef>
        <a:spcAft>
          <a:spcPct val="20000"/>
        </a:spcAft>
        <a:buClr>
          <a:srgbClr val="EC7406"/>
        </a:buClr>
        <a:buFont typeface="Wingdings 2" panose="05020102010507070707" pitchFamily="18" charset="2"/>
        <a:buChar char="¹"/>
        <a:defRPr sz="2200">
          <a:solidFill>
            <a:srgbClr val="005EA8"/>
          </a:solidFill>
          <a:latin typeface="+mn-lt"/>
          <a:ea typeface="+mn-ea"/>
          <a:cs typeface="+mn-cs"/>
        </a:defRPr>
      </a:lvl1pPr>
      <a:lvl2pPr marL="895350" indent="-228600" algn="l" rtl="0" eaLnBrk="0" fontAlgn="base" hangingPunct="0">
        <a:spcBef>
          <a:spcPct val="25000"/>
        </a:spcBef>
        <a:spcAft>
          <a:spcPct val="0"/>
        </a:spcAft>
        <a:buClr>
          <a:srgbClr val="EC7406"/>
        </a:buClr>
        <a:buFont typeface="Arial Rounded MT Bold" panose="020F0704030504030204" pitchFamily="34" charset="0"/>
        <a:buChar char="•"/>
        <a:defRPr>
          <a:solidFill>
            <a:srgbClr val="005EA8"/>
          </a:solidFill>
          <a:latin typeface="+mn-lt"/>
        </a:defRPr>
      </a:lvl2pPr>
      <a:lvl3pPr marL="1438275" indent="-182563" algn="l" rtl="0" eaLnBrk="0" fontAlgn="base" hangingPunct="0">
        <a:spcBef>
          <a:spcPct val="20000"/>
        </a:spcBef>
        <a:spcAft>
          <a:spcPct val="0"/>
        </a:spcAft>
        <a:buClr>
          <a:srgbClr val="EC7406"/>
        </a:buClr>
        <a:buFont typeface="Arial Narrow" panose="020B0606020202030204" pitchFamily="34" charset="0"/>
        <a:buChar char="&gt;"/>
        <a:defRPr>
          <a:solidFill>
            <a:srgbClr val="005EA8"/>
          </a:solidFill>
          <a:latin typeface="Arial Narrow" pitchFamily="34" charset="0"/>
        </a:defRPr>
      </a:lvl3pPr>
      <a:lvl4pPr marL="1931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5EA8"/>
          </a:solidFill>
          <a:latin typeface="Times New Roman" pitchFamily="18" charset="0"/>
        </a:defRPr>
      </a:lvl4pPr>
      <a:lvl5pPr marL="23399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5EA8"/>
          </a:solidFill>
          <a:latin typeface="Times New Roman" pitchFamily="18" charset="0"/>
        </a:defRPr>
      </a:lvl5pPr>
      <a:lvl6pPr marL="27971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5EA8"/>
          </a:solidFill>
          <a:latin typeface="Times New Roman" pitchFamily="18" charset="0"/>
        </a:defRPr>
      </a:lvl6pPr>
      <a:lvl7pPr marL="32543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5EA8"/>
          </a:solidFill>
          <a:latin typeface="Times New Roman" pitchFamily="18" charset="0"/>
        </a:defRPr>
      </a:lvl7pPr>
      <a:lvl8pPr marL="37115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5EA8"/>
          </a:solidFill>
          <a:latin typeface="Times New Roman" pitchFamily="18" charset="0"/>
        </a:defRPr>
      </a:lvl8pPr>
      <a:lvl9pPr marL="41687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5EA8"/>
          </a:solidFill>
          <a:latin typeface="Times New Roman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tet-diapo-tit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2700"/>
            <a:ext cx="92487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165100"/>
            <a:ext cx="7962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et modifiez le titre</a:t>
            </a:r>
          </a:p>
        </p:txBody>
      </p:sp>
      <p:pic>
        <p:nvPicPr>
          <p:cNvPr id="2052" name="Picture 9" descr="pied-diapo-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7713"/>
            <a:ext cx="91598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21450"/>
            <a:ext cx="6223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C6E58729-E1A7-4384-9BAD-A6D2C8ECBB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054" name="AutoShape 11"/>
          <p:cNvSpPr>
            <a:spLocks noChangeArrowheads="1"/>
          </p:cNvSpPr>
          <p:nvPr/>
        </p:nvSpPr>
        <p:spPr bwMode="auto">
          <a:xfrm>
            <a:off x="8615363" y="6499225"/>
            <a:ext cx="433387" cy="333375"/>
          </a:xfrm>
          <a:prstGeom prst="diamond">
            <a:avLst/>
          </a:prstGeom>
          <a:noFill/>
          <a:ln w="9525">
            <a:solidFill>
              <a:srgbClr val="F579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 sz="1200" smtClean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27238" y="6532563"/>
            <a:ext cx="48942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 i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  <p:sp>
        <p:nvSpPr>
          <p:cNvPr id="2056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7273925" cy="3700463"/>
          </a:xfrm>
          <a:prstGeom prst="rect">
            <a:avLst/>
          </a:prstGeom>
          <a:solidFill>
            <a:srgbClr val="005E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</p:txBody>
      </p:sp>
      <p:pic>
        <p:nvPicPr>
          <p:cNvPr id="2057" name="Imag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90500"/>
            <a:ext cx="1471612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110000"/>
        <a:buFont typeface="Wingdings" panose="05000000000000000000" pitchFamily="2" charset="2"/>
        <a:buChar char="n"/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10000"/>
        <a:buFont typeface="Wingdings" panose="05000000000000000000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10000"/>
        <a:buFont typeface="Wingdings" panose="05000000000000000000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10000"/>
        <a:buFont typeface="Wingdings" panose="05000000000000000000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10000"/>
        <a:buFont typeface="Wingdings" panose="05000000000000000000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110000"/>
        <a:buFont typeface="Wingdings" pitchFamily="2" charset="2"/>
        <a:buChar char="n"/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549275"/>
            <a:ext cx="37433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</a:t>
            </a:r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11238"/>
            <a:ext cx="9144000" cy="526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8000" tIns="658800" rIns="270000" bIns="19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81750"/>
            <a:ext cx="6223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808080"/>
                </a:solidFill>
                <a:latin typeface="Arial Black" panose="020B0A040201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4106478-47CD-42C2-AA3E-0E8557892A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1" name="AutoShape 12"/>
          <p:cNvSpPr>
            <a:spLocks noChangeArrowheads="1"/>
          </p:cNvSpPr>
          <p:nvPr/>
        </p:nvSpPr>
        <p:spPr bwMode="auto">
          <a:xfrm>
            <a:off x="7532688" y="6359525"/>
            <a:ext cx="433387" cy="333375"/>
          </a:xfrm>
          <a:prstGeom prst="diamond">
            <a:avLst/>
          </a:prstGeom>
          <a:noFill/>
          <a:ln w="9525">
            <a:solidFill>
              <a:srgbClr val="F57920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fr-FR" sz="1200" smtClean="0">
              <a:solidFill>
                <a:srgbClr val="808080"/>
              </a:solidFill>
              <a:latin typeface="Arial Black" panose="020B0A04020102020204" pitchFamily="34" charset="0"/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27238" y="6532563"/>
            <a:ext cx="48942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 i="1">
                <a:solidFill>
                  <a:srgbClr val="808080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essai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110000"/>
        <a:buFont typeface="Wingdings" panose="05000000000000000000" pitchFamily="2" charset="2"/>
        <a:buChar char="n"/>
        <a:defRPr sz="1600">
          <a:solidFill>
            <a:schemeClr val="bg1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10000"/>
        <a:buFont typeface="Wingdings" panose="05000000000000000000" pitchFamily="2" charset="2"/>
        <a:buChar char="n"/>
        <a:defRPr sz="1600">
          <a:solidFill>
            <a:schemeClr val="bg1"/>
          </a:solidFill>
          <a:latin typeface="Arial Black" charset="0"/>
          <a:ea typeface="ＭＳ Ｐゴシック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10000"/>
        <a:buFont typeface="Wingdings" panose="05000000000000000000" pitchFamily="2" charset="2"/>
        <a:buChar char="n"/>
        <a:defRPr sz="1600">
          <a:solidFill>
            <a:schemeClr val="bg1"/>
          </a:solidFill>
          <a:latin typeface="Arial Black" charset="0"/>
          <a:ea typeface="ＭＳ Ｐゴシック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10000"/>
        <a:buFont typeface="Wingdings" panose="05000000000000000000" pitchFamily="2" charset="2"/>
        <a:buChar char="n"/>
        <a:defRPr sz="1600">
          <a:solidFill>
            <a:schemeClr val="bg1"/>
          </a:solidFill>
          <a:latin typeface="Arial Black" charset="0"/>
          <a:ea typeface="ＭＳ Ｐゴシック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10000"/>
        <a:buFont typeface="Wingdings" panose="05000000000000000000" pitchFamily="2" charset="2"/>
        <a:buChar char="n"/>
        <a:defRPr sz="1600">
          <a:solidFill>
            <a:schemeClr val="bg1"/>
          </a:solidFill>
          <a:latin typeface="Arial Black" charset="0"/>
          <a:ea typeface="ＭＳ Ｐゴシック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110000"/>
        <a:buFont typeface="Wingdings" charset="0"/>
        <a:buChar char="n"/>
        <a:defRPr sz="2000">
          <a:solidFill>
            <a:schemeClr val="bg1"/>
          </a:solidFill>
          <a:latin typeface="Arial Black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110000"/>
        <a:buFont typeface="Wingdings" charset="0"/>
        <a:buChar char="n"/>
        <a:defRPr sz="2000">
          <a:solidFill>
            <a:schemeClr val="bg1"/>
          </a:solidFill>
          <a:latin typeface="Arial Black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110000"/>
        <a:buFont typeface="Wingdings" charset="0"/>
        <a:buChar char="n"/>
        <a:defRPr sz="2000">
          <a:solidFill>
            <a:schemeClr val="bg1"/>
          </a:solidFill>
          <a:latin typeface="Arial Black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110000"/>
        <a:buFont typeface="Wingdings" charset="0"/>
        <a:buChar char="n"/>
        <a:defRPr sz="2000">
          <a:solidFill>
            <a:schemeClr val="bg1"/>
          </a:solidFill>
          <a:latin typeface="Arial Black" charset="0"/>
          <a:ea typeface="ＭＳ Ｐゴシック" charset="0"/>
        </a:defRPr>
      </a:lvl9pPr>
    </p:titleStyle>
    <p:bodyStyle>
      <a:lvl1pPr marL="352425" indent="-352425" algn="l" rtl="0" eaLnBrk="0" fontAlgn="base" hangingPunct="0">
        <a:spcBef>
          <a:spcPct val="20000"/>
        </a:spcBef>
        <a:spcAft>
          <a:spcPct val="20000"/>
        </a:spcAft>
        <a:buClr>
          <a:srgbClr val="EC7406"/>
        </a:buClr>
        <a:buFont typeface="Wingdings 2" panose="05020102010507070707" pitchFamily="18" charset="2"/>
        <a:buChar char="¹"/>
        <a:defRPr sz="2200">
          <a:solidFill>
            <a:srgbClr val="005EA8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895350" indent="-228600" algn="l" rtl="0" eaLnBrk="0" fontAlgn="base" hangingPunct="0">
        <a:spcBef>
          <a:spcPct val="25000"/>
        </a:spcBef>
        <a:spcAft>
          <a:spcPct val="0"/>
        </a:spcAft>
        <a:buClr>
          <a:srgbClr val="EC7406"/>
        </a:buClr>
        <a:buFont typeface="Arial Rounded MT Bold" panose="020F0704030504030204" pitchFamily="34" charset="0"/>
        <a:buChar char="•"/>
        <a:defRPr sz="2800">
          <a:solidFill>
            <a:srgbClr val="005EA8"/>
          </a:solidFill>
          <a:latin typeface="+mn-lt"/>
          <a:ea typeface="ＭＳ Ｐゴシック" panose="020B0600070205080204" pitchFamily="34" charset="-128"/>
        </a:defRPr>
      </a:lvl2pPr>
      <a:lvl3pPr marL="1438275" indent="-182563" algn="l" rtl="0" eaLnBrk="0" fontAlgn="base" hangingPunct="0">
        <a:spcBef>
          <a:spcPct val="20000"/>
        </a:spcBef>
        <a:spcAft>
          <a:spcPct val="0"/>
        </a:spcAft>
        <a:buClr>
          <a:srgbClr val="EC7406"/>
        </a:buClr>
        <a:buFont typeface="Arial Narrow" panose="020B0606020202030204" pitchFamily="34" charset="0"/>
        <a:buChar char="&gt;"/>
        <a:defRPr sz="2400">
          <a:solidFill>
            <a:srgbClr val="005EA8"/>
          </a:solidFill>
          <a:latin typeface="Arial Narrow" charset="0"/>
          <a:ea typeface="ＭＳ Ｐゴシック" panose="020B0600070205080204" pitchFamily="34" charset="-128"/>
        </a:defRPr>
      </a:lvl3pPr>
      <a:lvl4pPr marL="1931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5EA8"/>
          </a:solidFill>
          <a:latin typeface="Times New Roman" charset="0"/>
          <a:ea typeface="ＭＳ Ｐゴシック" panose="020B0600070205080204" pitchFamily="34" charset="-128"/>
        </a:defRPr>
      </a:lvl4pPr>
      <a:lvl5pPr marL="23399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5EA8"/>
          </a:solidFill>
          <a:latin typeface="Times New Roman" charset="0"/>
          <a:ea typeface="ＭＳ Ｐゴシック" panose="020B0600070205080204" pitchFamily="34" charset="-128"/>
        </a:defRPr>
      </a:lvl5pPr>
      <a:lvl6pPr marL="27971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5EA8"/>
          </a:solidFill>
          <a:latin typeface="Times New Roman" charset="0"/>
          <a:ea typeface="+mn-ea"/>
        </a:defRPr>
      </a:lvl6pPr>
      <a:lvl7pPr marL="32543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5EA8"/>
          </a:solidFill>
          <a:latin typeface="Times New Roman" charset="0"/>
          <a:ea typeface="+mn-ea"/>
        </a:defRPr>
      </a:lvl7pPr>
      <a:lvl8pPr marL="37115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5EA8"/>
          </a:solidFill>
          <a:latin typeface="Times New Roman" charset="0"/>
          <a:ea typeface="+mn-ea"/>
        </a:defRPr>
      </a:lvl8pPr>
      <a:lvl9pPr marL="41687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5EA8"/>
          </a:solidFill>
          <a:latin typeface="Times New Roman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388" y="3500438"/>
            <a:ext cx="4392612" cy="2308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fr-FR" sz="4400" b="1" dirty="0" smtClean="0">
                <a:solidFill>
                  <a:srgbClr val="4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Présentation </a:t>
            </a:r>
          </a:p>
          <a:p>
            <a:pPr eaLnBrk="1" hangingPunct="1">
              <a:defRPr/>
            </a:pPr>
            <a:r>
              <a:rPr lang="fr-FR" sz="4400" b="1" dirty="0" smtClean="0">
                <a:solidFill>
                  <a:srgbClr val="4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APF France handicap</a:t>
            </a:r>
          </a:p>
          <a:p>
            <a:pPr eaLnBrk="1" hangingPunct="1">
              <a:defRPr/>
            </a:pPr>
            <a:r>
              <a:rPr lang="fr-FR" sz="1200" b="1" dirty="0" smtClean="0">
                <a:solidFill>
                  <a:srgbClr val="400080"/>
                </a:solidFill>
                <a:latin typeface="Calibri" pitchFamily="34" charset="0"/>
              </a:rPr>
              <a:t>Assemblée générale 9 de cœur – Paris, 7 octobre 2017</a:t>
            </a:r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1527175" y="2657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EC7406"/>
              </a:buClr>
              <a:buFont typeface="Wingdings 2" panose="05020102010507070707" pitchFamily="18" charset="2"/>
              <a:buChar char="¹"/>
              <a:defRPr sz="2200">
                <a:solidFill>
                  <a:srgbClr val="005EA8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EC7406"/>
              </a:buClr>
              <a:buFont typeface="Arial Rounded MT Bold" panose="020F0704030504030204" pitchFamily="34" charset="0"/>
              <a:buChar char="•"/>
              <a:defRPr>
                <a:solidFill>
                  <a:srgbClr val="005EA8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C7406"/>
              </a:buClr>
              <a:buFont typeface="Arial Narrow" panose="020B0606020202030204" pitchFamily="34" charset="0"/>
              <a:buChar char="&gt;"/>
              <a:defRPr>
                <a:solidFill>
                  <a:srgbClr val="005EA8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7412" name="Picture 15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1557338"/>
            <a:ext cx="513715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0063" y="2752725"/>
            <a:ext cx="8021637" cy="2405063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ea typeface="+mj-ea"/>
                <a:cs typeface="+mj-cs"/>
              </a:rPr>
              <a:t>Sensibilisations/Formations à destination des aidants familiaux de </a:t>
            </a:r>
            <a:r>
              <a:rPr lang="fr-FR" sz="1600" dirty="0" smtClean="0">
                <a:ea typeface="+mj-ea"/>
                <a:cs typeface="+mj-cs"/>
              </a:rPr>
              <a:t>Convention APF France handicap – CNSA 2017-2019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435100" y="5661025"/>
            <a:ext cx="6400800" cy="1008063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marL="0" indent="0" algn="ctr">
              <a:buFont typeface="Wingdings 2" charset="0"/>
              <a:buNone/>
              <a:defRPr/>
            </a:pPr>
            <a:r>
              <a:rPr lang="fr-FR" dirty="0" smtClean="0">
                <a:ea typeface="+mn-ea"/>
                <a:cs typeface="+mn-cs"/>
              </a:rPr>
              <a:t>Présentation de l’action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ctrTitle" sz="quarter"/>
          </p:nvPr>
        </p:nvSpPr>
        <p:spPr>
          <a:xfrm>
            <a:off x="0" y="1412875"/>
            <a:ext cx="9036050" cy="5661025"/>
          </a:xfrm>
        </p:spPr>
        <p:txBody>
          <a:bodyPr/>
          <a:lstStyle/>
          <a:p>
            <a:pPr marL="342900" indent="-342900">
              <a:buFont typeface="Symbol" panose="05050102010706020507" pitchFamily="18" charset="2"/>
              <a:buChar char=""/>
            </a:pP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RePairs Aidants, une formation proposée aux parents, conjoints et autres proches </a:t>
            </a:r>
            <a:b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 qui apportent une aide de façon régulière </a:t>
            </a:r>
            <a:b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pour des activités de la vie quotidienne</a:t>
            </a:r>
            <a:b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 </a:t>
            </a: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RePairs Aidants, une action de sensibilisation </a:t>
            </a:r>
            <a:b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co-animée par un professionnel et un aidant</a:t>
            </a:r>
            <a:b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800" i="1" smtClean="0">
                <a:latin typeface="Arial" panose="020B0604020202020204" pitchFamily="34" charset="0"/>
                <a:cs typeface="Arial" panose="020B0604020202020204" pitchFamily="34" charset="0"/>
              </a:rPr>
              <a:t>Formation gratuite </a:t>
            </a:r>
            <a:br>
              <a:rPr lang="fr-FR" altLang="fr-FR" sz="1800" i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800" i="1" smtClean="0">
                <a:latin typeface="Arial" panose="020B0604020202020204" pitchFamily="34" charset="0"/>
                <a:cs typeface="Arial" panose="020B0604020202020204" pitchFamily="34" charset="0"/>
              </a:rPr>
              <a:t>et pour faciliter votre venue, remboursement des frais de suppléance prévue</a:t>
            </a:r>
            <a:br>
              <a:rPr lang="fr-FR" altLang="fr-FR" sz="1800" i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1800" i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ctrTitle" sz="quarter"/>
          </p:nvPr>
        </p:nvSpPr>
        <p:spPr>
          <a:xfrm>
            <a:off x="0" y="1412875"/>
            <a:ext cx="8856663" cy="59039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Objectifs : </a:t>
            </a:r>
            <a:b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 </a:t>
            </a: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échanger avec des personnes qui traversent des expériences similaires </a:t>
            </a:r>
            <a:b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 </a:t>
            </a: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développer vos savoirs avec un professionnel </a:t>
            </a:r>
            <a:b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 </a:t>
            </a: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partager des trucs et des astuces autour de difficultés rencontrées au quotidien </a:t>
            </a:r>
            <a:b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 </a:t>
            </a: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construire ensemble des pistes de solutions</a:t>
            </a:r>
            <a:b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smtClean="0">
                <a:latin typeface="Arial Rounded MT Bold" panose="020F0704030504030204" pitchFamily="34" charset="0"/>
              </a:rPr>
              <a:t/>
            </a:r>
            <a:br>
              <a:rPr lang="fr-FR" altLang="fr-FR" sz="2400" smtClean="0">
                <a:latin typeface="Arial Rounded MT Bold" panose="020F0704030504030204" pitchFamily="34" charset="0"/>
              </a:rPr>
            </a:br>
            <a:endParaRPr lang="fr-FR" altLang="fr-FR" sz="2400" smtClean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1908175" y="549275"/>
            <a:ext cx="3743325" cy="792163"/>
          </a:xfrm>
        </p:spPr>
        <p:txBody>
          <a:bodyPr/>
          <a:lstStyle/>
          <a:p>
            <a:r>
              <a:rPr lang="fr-FR" altLang="fr-FR" sz="2400" smtClean="0"/>
              <a:t> L’action et la convention CNSA </a:t>
            </a:r>
          </a:p>
        </p:txBody>
      </p:sp>
      <p:sp>
        <p:nvSpPr>
          <p:cNvPr id="30723" name="Espace réservé du contenu 2"/>
          <p:cNvSpPr>
            <a:spLocks noGrp="1"/>
          </p:cNvSpPr>
          <p:nvPr>
            <p:ph idx="1"/>
          </p:nvPr>
        </p:nvSpPr>
        <p:spPr>
          <a:xfrm>
            <a:off x="-71438" y="1071563"/>
            <a:ext cx="8929688" cy="5265737"/>
          </a:xfrm>
        </p:spPr>
        <p:txBody>
          <a:bodyPr/>
          <a:lstStyle/>
          <a:p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Un programme construit avec APF Formation, 10 thèmes au choix </a:t>
            </a:r>
          </a:p>
          <a:p>
            <a:pPr lvl="1"/>
            <a: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Être aidant familial : les répercussions familiales, professionnelles et sociales - 7h 	</a:t>
            </a:r>
          </a:p>
          <a:p>
            <a:pPr lvl="1"/>
            <a: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Se maintenir en bonne santé - 14h 	</a:t>
            </a:r>
          </a:p>
          <a:p>
            <a:pPr lvl="1"/>
            <a: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La complémentarité aidants familiaux – professionnels : </a:t>
            </a:r>
            <a:r>
              <a:rPr lang="fr-FR" altLang="fr-FR" sz="1800" i="1" smtClean="0">
                <a:latin typeface="Arial" panose="020B0604020202020204" pitchFamily="34" charset="0"/>
                <a:cs typeface="Arial" panose="020B0604020202020204" pitchFamily="34" charset="0"/>
              </a:rPr>
              <a:t>comment s’entendre ? </a:t>
            </a:r>
            <a: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- 7h 	</a:t>
            </a:r>
          </a:p>
          <a:p>
            <a:pPr lvl="1"/>
            <a: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Autour de l’annonce : </a:t>
            </a:r>
            <a:r>
              <a:rPr lang="fr-FR" altLang="fr-FR" sz="1800" i="1" smtClean="0">
                <a:latin typeface="Arial" panose="020B0604020202020204" pitchFamily="34" charset="0"/>
                <a:cs typeface="Arial" panose="020B0604020202020204" pitchFamily="34" charset="0"/>
              </a:rPr>
              <a:t>Pourquoi moi ? Pourquoi nous ? Pourquoi dans ma famille ? Pourquoi ? </a:t>
            </a:r>
            <a: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… 3h 1/2 	</a:t>
            </a:r>
          </a:p>
          <a:p>
            <a:pPr lvl="1"/>
            <a: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Être aidant familial aux différentes étapes de la vie de la personne aidée : </a:t>
            </a:r>
            <a:r>
              <a:rPr lang="fr-FR" altLang="fr-FR" sz="1800" i="1" smtClean="0">
                <a:latin typeface="Arial" panose="020B0604020202020204" pitchFamily="34" charset="0"/>
                <a:cs typeface="Arial" panose="020B0604020202020204" pitchFamily="34" charset="0"/>
              </a:rPr>
              <a:t>à chaque étape de nouvelles interrogations </a:t>
            </a:r>
            <a: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- 7h 	</a:t>
            </a:r>
          </a:p>
          <a:p>
            <a:pPr lvl="1"/>
            <a: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Les aides et les droits des aidants familiaux : </a:t>
            </a:r>
            <a:r>
              <a:rPr lang="fr-FR" altLang="fr-FR" sz="1800" i="1" smtClean="0">
                <a:latin typeface="Arial" panose="020B0604020202020204" pitchFamily="34" charset="0"/>
                <a:cs typeface="Arial" panose="020B0604020202020204" pitchFamily="34" charset="0"/>
              </a:rPr>
              <a:t>comment les trouver, comment s’y retrouver ? </a:t>
            </a:r>
            <a:r>
              <a:rPr lang="fr-FR" altLang="fr-FR" sz="1800" smtClean="0">
                <a:latin typeface="Arial" panose="020B0604020202020204" pitchFamily="34" charset="0"/>
                <a:cs typeface="Arial" panose="020B0604020202020204" pitchFamily="34" charset="0"/>
              </a:rPr>
              <a:t>- 7h 	</a:t>
            </a:r>
          </a:p>
          <a:p>
            <a:endParaRPr lang="fr-FR" altLang="fr-FR" smtClean="0"/>
          </a:p>
          <a:p>
            <a:endParaRPr lang="fr-FR" alt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3E5F11-66E3-4EED-AB4C-5C511E7DF0A7}" type="slidenum">
              <a:rPr lang="fr-FR" altLang="fr-FR" smtClean="0">
                <a:solidFill>
                  <a:srgbClr val="808080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pPr/>
              <a:t>13</a:t>
            </a:fld>
            <a:endParaRPr lang="fr-FR" altLang="fr-FR" smtClean="0">
              <a:solidFill>
                <a:srgbClr val="808080"/>
              </a:solidFill>
              <a:latin typeface="Arial Black" panose="020B0A040201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2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 smtClean="0">
              <a:solidFill>
                <a:srgbClr val="80808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1908175" y="549275"/>
            <a:ext cx="3743325" cy="792163"/>
          </a:xfrm>
        </p:spPr>
        <p:txBody>
          <a:bodyPr/>
          <a:lstStyle/>
          <a:p>
            <a:r>
              <a:rPr lang="fr-FR" altLang="fr-FR" sz="2400" smtClean="0"/>
              <a:t> L’action et la convention CNSA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Un </a:t>
            </a:r>
            <a:r>
              <a:rPr lang="fr-FR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programme </a:t>
            </a:r>
            <a:r>
              <a:rPr lang="fr-FR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construit </a:t>
            </a:r>
            <a:r>
              <a:rPr lang="fr-FR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avec APF </a:t>
            </a:r>
            <a:r>
              <a:rPr lang="fr-FR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Formation, 10 thèmes au </a:t>
            </a:r>
            <a:r>
              <a:rPr lang="fr-FR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choix (suite) </a:t>
            </a:r>
            <a:r>
              <a:rPr lang="fr-FR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  </a:t>
            </a:r>
            <a:endParaRPr lang="fr-FR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fr-FR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  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fr-FR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   Les </a:t>
            </a:r>
            <a:r>
              <a:rPr lang="fr-FR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approches techniques et pratiques : </a:t>
            </a:r>
          </a:p>
          <a:p>
            <a:pPr lvl="1">
              <a:defRPr/>
            </a:pPr>
            <a:r>
              <a:rPr lang="fr-FR" sz="18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Manutention </a:t>
            </a:r>
            <a:r>
              <a:rPr lang="fr-FR" sz="1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du corps humain - 7h </a:t>
            </a:r>
          </a:p>
          <a:p>
            <a:pPr lvl="1">
              <a:defRPr/>
            </a:pPr>
            <a:r>
              <a:rPr lang="fr-FR" sz="18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Alimentation </a:t>
            </a:r>
            <a:r>
              <a:rPr lang="fr-FR" sz="1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et diététique - 7h </a:t>
            </a:r>
            <a:endParaRPr lang="fr-FR" sz="1800" dirty="0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fr-FR" sz="18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Aides </a:t>
            </a:r>
            <a:r>
              <a:rPr lang="fr-FR" sz="1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à la communication - 7h </a:t>
            </a:r>
            <a:endParaRPr lang="fr-FR" sz="1800" dirty="0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fr-FR" sz="18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Aménagements</a:t>
            </a:r>
            <a:r>
              <a:rPr lang="fr-FR" sz="18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entretien du fauteuil roulant, du fauteuil roulant électrique - 3h 1/2 </a:t>
            </a:r>
            <a:r>
              <a:rPr lang="fr-FR" sz="1800" dirty="0">
                <a:ea typeface="MS PGothic" panose="020B0600070205080204" pitchFamily="34" charset="-128"/>
              </a:rPr>
              <a:t>	</a:t>
            </a:r>
          </a:p>
          <a:p>
            <a:pPr>
              <a:defRPr/>
            </a:pPr>
            <a:endParaRPr lang="fr-FR" dirty="0">
              <a:ea typeface="MS PGothic" panose="020B0600070205080204" pitchFamily="34" charset="-128"/>
            </a:endParaRPr>
          </a:p>
          <a:p>
            <a:pPr>
              <a:defRPr/>
            </a:pPr>
            <a:endParaRPr lang="fr-FR" dirty="0">
              <a:ea typeface="MS PGothic" panose="020B0600070205080204" pitchFamily="34" charset="-128"/>
            </a:endParaRPr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814913-6D2B-46CC-9CC3-796D721B15A4}" type="slidenum">
              <a:rPr lang="fr-FR" altLang="fr-FR" smtClean="0">
                <a:solidFill>
                  <a:srgbClr val="808080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pPr/>
              <a:t>14</a:t>
            </a:fld>
            <a:endParaRPr lang="fr-FR" altLang="fr-FR" smtClean="0">
              <a:solidFill>
                <a:srgbClr val="808080"/>
              </a:solidFill>
              <a:latin typeface="Arial Black" panose="020B0A040201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174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 smtClean="0">
              <a:solidFill>
                <a:srgbClr val="80808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CE0C8B-E5AF-4412-9DB7-DBDFB379DB4B}" type="slidenum">
              <a:rPr lang="fr-FR" altLang="fr-FR" smtClean="0">
                <a:solidFill>
                  <a:srgbClr val="808080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pPr/>
              <a:t>15</a:t>
            </a:fld>
            <a:endParaRPr lang="fr-FR" altLang="fr-FR" smtClean="0">
              <a:solidFill>
                <a:srgbClr val="808080"/>
              </a:solidFill>
              <a:latin typeface="Arial Black" panose="020B0A040201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77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mtClean="0">
                <a:solidFill>
                  <a:srgbClr val="808080"/>
                </a:solidFill>
                <a:ea typeface="ＭＳ Ｐゴシック" panose="020B0600070205080204" pitchFamily="34" charset="-128"/>
              </a:rPr>
              <a:t>essai</a:t>
            </a:r>
          </a:p>
        </p:txBody>
      </p:sp>
      <p:pic>
        <p:nvPicPr>
          <p:cNvPr id="32773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793875"/>
            <a:ext cx="52768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364088" y="3501008"/>
            <a:ext cx="3895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+mn-lt"/>
              </a:rPr>
              <a:t>Contact : </a:t>
            </a:r>
            <a:r>
              <a:rPr lang="fr-FR" sz="1600" b="1" spc="100" dirty="0" smtClean="0">
                <a:latin typeface="+mn-lt"/>
              </a:rPr>
              <a:t>aidants.familiaux@apf.asso.fr</a:t>
            </a:r>
          </a:p>
          <a:p>
            <a:pPr algn="ctr"/>
            <a:endParaRPr lang="fr-FR" sz="1600" dirty="0" smtClean="0">
              <a:latin typeface="+mn-lt"/>
            </a:endParaRPr>
          </a:p>
          <a:p>
            <a:pPr algn="ctr"/>
            <a:r>
              <a:rPr lang="fr-FR" sz="1600" dirty="0" smtClean="0">
                <a:latin typeface="+mn-lt"/>
              </a:rPr>
              <a:t>Site : </a:t>
            </a:r>
          </a:p>
          <a:p>
            <a:pPr algn="ctr"/>
            <a:r>
              <a:rPr lang="fr-FR" sz="1600" b="1" spc="100" dirty="0" smtClean="0">
                <a:latin typeface="+mn-lt"/>
              </a:rPr>
              <a:t>http://www.repairsaidants.fr</a:t>
            </a:r>
            <a:endParaRPr lang="fr-FR" sz="1600" b="1" spc="1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71438" y="3068638"/>
            <a:ext cx="8893175" cy="1512887"/>
          </a:xfrm>
        </p:spPr>
        <p:txBody>
          <a:bodyPr/>
          <a:lstStyle/>
          <a:p>
            <a:pPr>
              <a:defRPr/>
            </a:pPr>
            <a:r>
              <a:rPr lang="fr-FR" sz="3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111" charset="-128"/>
              </a:rPr>
              <a:t> APF France handicap, </a:t>
            </a:r>
            <a:br>
              <a:rPr lang="fr-FR" sz="3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111" charset="-128"/>
              </a:rPr>
            </a:br>
            <a:r>
              <a:rPr lang="fr-FR" sz="3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111" charset="-128"/>
              </a:rPr>
              <a:t>un mouvement national</a:t>
            </a:r>
          </a:p>
        </p:txBody>
      </p:sp>
      <p:sp>
        <p:nvSpPr>
          <p:cNvPr id="36873" name="ZoneTexte 3"/>
          <p:cNvSpPr txBox="1">
            <a:spLocks noChangeArrowheads="1"/>
          </p:cNvSpPr>
          <p:nvPr/>
        </p:nvSpPr>
        <p:spPr bwMode="auto">
          <a:xfrm>
            <a:off x="4859338" y="3644900"/>
            <a:ext cx="4140200" cy="29860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SzPct val="110000"/>
              <a:defRPr/>
            </a:pPr>
            <a:r>
              <a:rPr lang="fr-FR" sz="4800" dirty="0">
                <a:solidFill>
                  <a:srgbClr val="8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93 000 </a:t>
            </a:r>
            <a:r>
              <a:rPr lang="fr-FR" sz="4800" dirty="0" smtClean="0">
                <a:solidFill>
                  <a:srgbClr val="8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acteurs </a:t>
            </a:r>
          </a:p>
          <a:p>
            <a:pPr algn="ctr">
              <a:buSzPct val="110000"/>
              <a:defRPr/>
            </a:pPr>
            <a:r>
              <a:rPr lang="fr-FR" sz="2000" b="1" dirty="0" smtClean="0">
                <a:solidFill>
                  <a:srgbClr val="8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mobilisés dans plus de 500 structures</a:t>
            </a:r>
          </a:p>
          <a:p>
            <a:pPr algn="ctr">
              <a:buSzPct val="110000"/>
              <a:defRPr/>
            </a:pPr>
            <a:r>
              <a:rPr lang="fr-FR" sz="2000" b="1" dirty="0" smtClean="0">
                <a:solidFill>
                  <a:srgbClr val="8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autour de projets et actions de l’APF</a:t>
            </a:r>
          </a:p>
          <a:p>
            <a:pPr algn="ctr">
              <a:buSzPct val="110000"/>
              <a:defRPr/>
            </a:pPr>
            <a:endParaRPr lang="fr-FR" sz="2000" b="1" dirty="0" smtClean="0">
              <a:solidFill>
                <a:srgbClr val="8000FF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342900" indent="-342900" algn="ctr" eaLnBrk="1" hangingPunct="1">
              <a:buFontTx/>
              <a:buChar char="•"/>
              <a:defRPr/>
            </a:pPr>
            <a:r>
              <a:rPr lang="fr-FR" sz="2000" dirty="0" smtClean="0">
                <a:solidFill>
                  <a:srgbClr val="8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23 000  adhérents</a:t>
            </a:r>
          </a:p>
          <a:p>
            <a:pPr marL="342900" indent="-342900" algn="ctr" eaLnBrk="1" hangingPunct="1">
              <a:buFontTx/>
              <a:buChar char="•"/>
              <a:defRPr/>
            </a:pPr>
            <a:r>
              <a:rPr lang="fr-FR" sz="2000" dirty="0" smtClean="0">
                <a:solidFill>
                  <a:srgbClr val="8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30 000 usagers</a:t>
            </a:r>
          </a:p>
          <a:p>
            <a:pPr marL="342900" indent="-342900" algn="ctr" eaLnBrk="1" hangingPunct="1">
              <a:buFontTx/>
              <a:buChar char="•"/>
              <a:defRPr/>
            </a:pPr>
            <a:r>
              <a:rPr lang="fr-FR" sz="2000" dirty="0" smtClean="0">
                <a:solidFill>
                  <a:srgbClr val="8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15 000 salariés</a:t>
            </a:r>
          </a:p>
          <a:p>
            <a:pPr marL="342900" indent="-342900" algn="ctr" eaLnBrk="1" hangingPunct="1">
              <a:buFontTx/>
              <a:buChar char="•"/>
              <a:defRPr/>
            </a:pPr>
            <a:r>
              <a:rPr lang="fr-FR" sz="2000" dirty="0" smtClean="0">
                <a:solidFill>
                  <a:srgbClr val="8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25 000 bénévoles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19075" y="3717925"/>
            <a:ext cx="5432425" cy="2303463"/>
          </a:xfrm>
        </p:spPr>
        <p:txBody>
          <a:bodyPr/>
          <a:lstStyle/>
          <a:p>
            <a:pPr>
              <a:defRPr/>
            </a:pPr>
            <a:r>
              <a:rPr lang="fr-FR" sz="4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111" charset="-128"/>
              </a:rPr>
              <a:t> Une délégation APF France handicap dans chaque département</a:t>
            </a:r>
          </a:p>
        </p:txBody>
      </p:sp>
      <p:pic>
        <p:nvPicPr>
          <p:cNvPr id="19459" name="Picture 6" descr="lapf-nipauvrenisoumis-battent-revenus-dignite-L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67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ZoneTexte 3"/>
          <p:cNvSpPr txBox="1">
            <a:spLocks noChangeArrowheads="1"/>
          </p:cNvSpPr>
          <p:nvPr/>
        </p:nvSpPr>
        <p:spPr bwMode="auto">
          <a:xfrm>
            <a:off x="4572000" y="1454150"/>
            <a:ext cx="4572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EC7406"/>
              </a:buClr>
              <a:buFont typeface="Wingdings 2" panose="05020102010507070707" pitchFamily="18" charset="2"/>
              <a:buChar char="¹"/>
              <a:defRPr sz="2200">
                <a:solidFill>
                  <a:srgbClr val="005EA8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EC7406"/>
              </a:buClr>
              <a:buFont typeface="Arial Rounded MT Bold" panose="020F0704030504030204" pitchFamily="34" charset="0"/>
              <a:buChar char="•"/>
              <a:defRPr>
                <a:solidFill>
                  <a:srgbClr val="005EA8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C7406"/>
              </a:buClr>
              <a:buFont typeface="Arial Narrow" panose="020B0606020202030204" pitchFamily="34" charset="0"/>
              <a:buChar char="&gt;"/>
              <a:defRPr>
                <a:solidFill>
                  <a:srgbClr val="005EA8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3600">
                <a:solidFill>
                  <a:srgbClr val="8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Un mouvement, pour se rencontrer,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3600">
                <a:solidFill>
                  <a:srgbClr val="8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représenter, défendre et militer</a:t>
            </a:r>
          </a:p>
        </p:txBody>
      </p:sp>
      <p:pic>
        <p:nvPicPr>
          <p:cNvPr id="19461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724275"/>
            <a:ext cx="223202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797425"/>
            <a:ext cx="5292725" cy="1143000"/>
          </a:xfrm>
        </p:spPr>
        <p:txBody>
          <a:bodyPr/>
          <a:lstStyle/>
          <a:p>
            <a:pPr>
              <a:defRPr/>
            </a:pPr>
            <a:r>
              <a:rPr lang="fr-FR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111" charset="-128"/>
              </a:rPr>
              <a:t> APF France handicap, </a:t>
            </a:r>
            <a:br>
              <a:rPr lang="fr-FR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111" charset="-128"/>
              </a:rPr>
            </a:br>
            <a:r>
              <a:rPr lang="fr-FR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111" charset="-128"/>
              </a:rPr>
              <a:t>450 établissements, services médico-sociaux (enfants / adultes), 24 entreprises adaptées</a:t>
            </a:r>
            <a:r>
              <a:rPr lang="fr-FR" sz="4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111" charset="-128"/>
              </a:rPr>
              <a:t/>
            </a:r>
            <a:br>
              <a:rPr lang="fr-FR" sz="4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111" charset="-128"/>
              </a:rPr>
            </a:br>
            <a:r>
              <a:rPr lang="fr-FR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111" charset="-128"/>
              </a:rPr>
              <a:t/>
            </a:r>
            <a:br>
              <a:rPr lang="fr-FR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ＭＳ Ｐゴシック" pitchFamily="-111" charset="-128"/>
              </a:rPr>
            </a:br>
            <a:endParaRPr lang="fr-FR" dirty="0" smtClean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ＭＳ Ｐゴシック" pitchFamily="-111" charset="-128"/>
            </a:endParaRPr>
          </a:p>
        </p:txBody>
      </p:sp>
      <p:sp>
        <p:nvSpPr>
          <p:cNvPr id="20483" name="ZoneTexte 3"/>
          <p:cNvSpPr txBox="1">
            <a:spLocks noChangeArrowheads="1"/>
          </p:cNvSpPr>
          <p:nvPr/>
        </p:nvSpPr>
        <p:spPr bwMode="auto">
          <a:xfrm>
            <a:off x="5003800" y="1268413"/>
            <a:ext cx="40322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EC7406"/>
              </a:buClr>
              <a:buFont typeface="Wingdings 2" panose="05020102010507070707" pitchFamily="18" charset="2"/>
              <a:buChar char="¹"/>
              <a:defRPr sz="2200">
                <a:solidFill>
                  <a:srgbClr val="005EA8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EC7406"/>
              </a:buClr>
              <a:buFont typeface="Arial Rounded MT Bold" panose="020F0704030504030204" pitchFamily="34" charset="0"/>
              <a:buChar char="•"/>
              <a:defRPr>
                <a:solidFill>
                  <a:srgbClr val="005EA8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C7406"/>
              </a:buClr>
              <a:buFont typeface="Arial Narrow" panose="020B0606020202030204" pitchFamily="34" charset="0"/>
              <a:buChar char="&gt;"/>
              <a:defRPr>
                <a:solidFill>
                  <a:srgbClr val="005EA8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3600">
                <a:solidFill>
                  <a:srgbClr val="8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Des services,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3600">
                <a:solidFill>
                  <a:srgbClr val="8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pour accueillir, accompagner,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3600">
                <a:solidFill>
                  <a:srgbClr val="8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soigner, travailler</a:t>
            </a:r>
          </a:p>
        </p:txBody>
      </p:sp>
      <p:pic>
        <p:nvPicPr>
          <p:cNvPr id="20484" name="Picture 6" descr="200911030982_z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557588"/>
            <a:ext cx="277177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auxiliaire-de-vie-scola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9525"/>
            <a:ext cx="5113338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r="1581" b="4233"/>
          <a:stretch>
            <a:fillRect/>
          </a:stretch>
        </p:blipFill>
        <p:spPr bwMode="auto">
          <a:xfrm>
            <a:off x="855663" y="1401763"/>
            <a:ext cx="7385050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Espace réservé du texte 2"/>
          <p:cNvSpPr>
            <a:spLocks noGrp="1"/>
          </p:cNvSpPr>
          <p:nvPr>
            <p:ph type="body" idx="1"/>
          </p:nvPr>
        </p:nvSpPr>
        <p:spPr>
          <a:xfrm>
            <a:off x="827088" y="4594225"/>
            <a:ext cx="7772400" cy="1498600"/>
          </a:xfrm>
        </p:spPr>
        <p:txBody>
          <a:bodyPr/>
          <a:lstStyle/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EC7406"/>
              </a:buClr>
              <a:buFont typeface="Wingdings 2" panose="05020102010507070707" pitchFamily="18" charset="2"/>
              <a:buChar char="¹"/>
              <a:defRPr sz="2200">
                <a:solidFill>
                  <a:srgbClr val="005EA8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EC7406"/>
              </a:buClr>
              <a:buFont typeface="Arial Rounded MT Bold" panose="020F0704030504030204" pitchFamily="34" charset="0"/>
              <a:buChar char="•"/>
              <a:defRPr>
                <a:solidFill>
                  <a:srgbClr val="005EA8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C7406"/>
              </a:buClr>
              <a:buFont typeface="Arial Narrow" panose="020B0606020202030204" pitchFamily="34" charset="0"/>
              <a:buChar char="&gt;"/>
              <a:defRPr>
                <a:solidFill>
                  <a:srgbClr val="005EA8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4A964F5-B5CF-4BB3-8913-2C9DDA087EB9}" type="slidenum">
              <a:rPr lang="fr-FR" altLang="fr-FR" sz="1200" smtClean="0">
                <a:solidFill>
                  <a:schemeClr val="bg2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fr-FR" altLang="fr-FR" sz="1200" smtClean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115888"/>
            <a:ext cx="8759825" cy="533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dirty="0" smtClean="0"/>
              <a:t> </a:t>
            </a:r>
            <a:r>
              <a:rPr lang="fr-FR" sz="2400" cap="none" dirty="0" smtClean="0"/>
              <a:t>Implantation de nos services de proximité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texte 2"/>
          <p:cNvSpPr>
            <a:spLocks noGrp="1"/>
          </p:cNvSpPr>
          <p:nvPr>
            <p:ph type="body" idx="1"/>
          </p:nvPr>
        </p:nvSpPr>
        <p:spPr>
          <a:xfrm>
            <a:off x="827088" y="4594225"/>
            <a:ext cx="7772400" cy="1498600"/>
          </a:xfrm>
        </p:spPr>
        <p:txBody>
          <a:bodyPr/>
          <a:lstStyle/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EC7406"/>
              </a:buClr>
              <a:buFont typeface="Wingdings 2" panose="05020102010507070707" pitchFamily="18" charset="2"/>
              <a:buChar char="¹"/>
              <a:defRPr sz="2200">
                <a:solidFill>
                  <a:srgbClr val="005EA8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EC7406"/>
              </a:buClr>
              <a:buFont typeface="Arial Rounded MT Bold" panose="020F0704030504030204" pitchFamily="34" charset="0"/>
              <a:buChar char="•"/>
              <a:defRPr>
                <a:solidFill>
                  <a:srgbClr val="005EA8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C7406"/>
              </a:buClr>
              <a:buFont typeface="Arial Narrow" panose="020B0606020202030204" pitchFamily="34" charset="0"/>
              <a:buChar char="&gt;"/>
              <a:defRPr>
                <a:solidFill>
                  <a:srgbClr val="005EA8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9ACAE9D-88F1-489E-9EF6-3E2D42B7A36A}" type="slidenum">
              <a:rPr lang="fr-FR" altLang="fr-FR" sz="1200" smtClean="0">
                <a:solidFill>
                  <a:schemeClr val="bg2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fr-FR" altLang="fr-FR" sz="1200" smtClean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115888"/>
            <a:ext cx="8759825" cy="533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dirty="0" smtClean="0"/>
              <a:t> </a:t>
            </a:r>
            <a:r>
              <a:rPr lang="fr-FR" sz="2400" cap="none" dirty="0" smtClean="0"/>
              <a:t>Publics accueillis</a:t>
            </a:r>
          </a:p>
        </p:txBody>
      </p:sp>
      <p:pic>
        <p:nvPicPr>
          <p:cNvPr id="22533" name="Imag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700213"/>
            <a:ext cx="84788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067175" y="2492375"/>
            <a:ext cx="5715000" cy="25860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111" charset="-128"/>
              </a:defRPr>
            </a:lvl9pPr>
          </a:lstStyle>
          <a:p>
            <a:pPr algn="ctr" eaLnBrk="1" hangingPunct="1">
              <a:defRPr/>
            </a:pPr>
            <a:r>
              <a:rPr lang="fr-FR" sz="5400" b="1" dirty="0" smtClean="0">
                <a:solidFill>
                  <a:srgbClr val="4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Le plaidoyer</a:t>
            </a:r>
          </a:p>
          <a:p>
            <a:pPr algn="ctr" eaLnBrk="1" hangingPunct="1">
              <a:defRPr/>
            </a:pPr>
            <a:r>
              <a:rPr lang="fr-FR" sz="5400" b="1" dirty="0" smtClean="0">
                <a:solidFill>
                  <a:srgbClr val="4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APF France handicap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6450" cy="68580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convention%20o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2803525" cy="1219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altLang="fr-FR" sz="4000" smtClean="0">
                <a:ea typeface="ＭＳ Ｐゴシック" panose="020B0600070205080204" pitchFamily="34" charset="-128"/>
              </a:rPr>
              <a:t>Le plaidoyer et…</a:t>
            </a:r>
          </a:p>
        </p:txBody>
      </p:sp>
      <p:sp>
        <p:nvSpPr>
          <p:cNvPr id="24580" name="Espace réservé du contenu 2"/>
          <p:cNvSpPr>
            <a:spLocks noGrp="1"/>
          </p:cNvSpPr>
          <p:nvPr>
            <p:ph idx="1"/>
          </p:nvPr>
        </p:nvSpPr>
        <p:spPr>
          <a:xfrm>
            <a:off x="3124200" y="1341438"/>
            <a:ext cx="6019800" cy="29527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4800" b="1" smtClean="0">
                <a:solidFill>
                  <a:srgbClr val="40008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… les droits fondamentaux </a:t>
            </a:r>
            <a:r>
              <a:rPr lang="fr-FR" altLang="fr-FR" sz="4400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r-FR" altLang="fr-FR" sz="1800" smtClean="0">
                <a:solidFill>
                  <a:srgbClr val="4C4C4C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Déclaration universelle des droits de l’homme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r-FR" altLang="fr-FR" sz="1800" smtClean="0">
                <a:solidFill>
                  <a:srgbClr val="4C4C4C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Conventions ONU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r-FR" altLang="fr-FR" sz="1800" smtClean="0">
                <a:solidFill>
                  <a:srgbClr val="4C4C4C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Traités européens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r-FR" altLang="fr-FR" sz="1800" smtClean="0">
                <a:solidFill>
                  <a:srgbClr val="4C4C4C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Constitutions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fr-FR" altLang="fr-FR" sz="1800" smtClean="0">
                <a:solidFill>
                  <a:srgbClr val="4C4C4C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Législations, règlementations</a:t>
            </a:r>
            <a:endParaRPr lang="fr-FR" altLang="fr-FR" sz="1800" smtClean="0">
              <a:ea typeface="ＭＳ Ｐゴシック" panose="020B0600070205080204" pitchFamily="34" charset="-128"/>
            </a:endParaRPr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539750" y="4340225"/>
            <a:ext cx="8280400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Clr>
                <a:srgbClr val="EC7406"/>
              </a:buClr>
              <a:buFont typeface="Wingdings 2" panose="05020102010507070707" pitchFamily="18" charset="2"/>
              <a:buChar char="¹"/>
              <a:defRPr sz="2200">
                <a:solidFill>
                  <a:srgbClr val="005EA8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EC7406"/>
              </a:buClr>
              <a:buFont typeface="Arial Rounded MT Bold" panose="020F0704030504030204" pitchFamily="34" charset="0"/>
              <a:buChar char="•"/>
              <a:defRPr>
                <a:solidFill>
                  <a:srgbClr val="005EA8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C7406"/>
              </a:buClr>
              <a:buFont typeface="Arial Narrow" panose="020B0606020202030204" pitchFamily="34" charset="0"/>
              <a:buChar char="&gt;"/>
              <a:defRPr>
                <a:solidFill>
                  <a:srgbClr val="005EA8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EA8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 b="1">
                <a:solidFill>
                  <a:srgbClr val="FF00FF"/>
                </a:solidFill>
                <a:latin typeface="Arial" panose="020B0604020202020204" pitchFamily="34" charset="0"/>
              </a:rPr>
              <a:t>DIGNITÉ		</a:t>
            </a:r>
            <a:r>
              <a:rPr lang="fr-FR" altLang="fr-FR" sz="1800">
                <a:solidFill>
                  <a:srgbClr val="FF00FF"/>
                </a:solidFill>
                <a:latin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solidFill>
                  <a:srgbClr val="FF00FF"/>
                </a:solidFill>
                <a:latin typeface="Arial" panose="020B0604020202020204" pitchFamily="34" charset="0"/>
              </a:rPr>
              <a:t>			</a:t>
            </a:r>
            <a:r>
              <a:rPr lang="fr-FR" altLang="fr-FR" sz="3600" b="1">
                <a:solidFill>
                  <a:srgbClr val="FF00FF"/>
                </a:solidFill>
                <a:latin typeface="Arial" panose="020B0604020202020204" pitchFamily="34" charset="0"/>
              </a:rPr>
              <a:t>LIBERTÉS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solidFill>
                  <a:srgbClr val="FF00FF"/>
                </a:solidFill>
                <a:latin typeface="Arial" panose="020B0604020202020204" pitchFamily="34" charset="0"/>
              </a:rPr>
              <a:t> ÉGALITÉ			</a:t>
            </a:r>
            <a:r>
              <a:rPr lang="fr-FR" altLang="fr-FR" sz="1800" i="1">
                <a:solidFill>
                  <a:srgbClr val="FF00FF"/>
                </a:solidFill>
                <a:latin typeface="Arial" panose="020B0604020202020204" pitchFamily="34" charset="0"/>
              </a:rPr>
              <a:t>CITOYENNETÉ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 i="1">
                <a:solidFill>
                  <a:srgbClr val="FF00FF"/>
                </a:solidFill>
                <a:latin typeface="Arial" panose="020B0604020202020204" pitchFamily="34" charset="0"/>
              </a:rPr>
              <a:t>	</a:t>
            </a:r>
            <a:r>
              <a:rPr lang="fr-FR" altLang="fr-FR" sz="1800">
                <a:solidFill>
                  <a:srgbClr val="FF00FF"/>
                </a:solidFill>
                <a:latin typeface="Arial" panose="020B0604020202020204" pitchFamily="34" charset="0"/>
              </a:rPr>
              <a:t>SOLIDARITÉ	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2400" b="1">
                <a:solidFill>
                  <a:srgbClr val="FF00FF"/>
                </a:solidFill>
                <a:latin typeface="Arial" panose="020B0604020202020204" pitchFamily="34" charset="0"/>
              </a:rPr>
              <a:t>SOCIETE INCLUSIVE	</a:t>
            </a:r>
            <a:r>
              <a:rPr lang="fr-FR" altLang="fr-FR" sz="1800">
                <a:solidFill>
                  <a:srgbClr val="FF00FF"/>
                </a:solidFill>
                <a:latin typeface="Arial" panose="020B0604020202020204" pitchFamily="34" charset="0"/>
              </a:rPr>
              <a:t>		</a:t>
            </a:r>
            <a:r>
              <a:rPr lang="fr-FR" altLang="fr-FR" sz="4400">
                <a:solidFill>
                  <a:srgbClr val="FF00FF"/>
                </a:solidFill>
                <a:latin typeface="Arial" panose="020B0604020202020204" pitchFamily="34" charset="0"/>
              </a:rPr>
              <a:t>JUSTICE</a:t>
            </a:r>
          </a:p>
        </p:txBody>
      </p:sp>
      <p:pic>
        <p:nvPicPr>
          <p:cNvPr id="24582" name="Picture 11" descr="eur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644900"/>
            <a:ext cx="192881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fr-FR" altLang="fr-FR" sz="2800" smtClean="0">
                <a:ea typeface="ＭＳ Ｐゴシック" panose="020B0600070205080204" pitchFamily="34" charset="-128"/>
              </a:rPr>
              <a:t> Les 10 thèmes du plaidoyer APF France handicap </a:t>
            </a:r>
          </a:p>
        </p:txBody>
      </p:sp>
      <p:sp>
        <p:nvSpPr>
          <p:cNvPr id="52227" name="Espace réservé du contenu 2"/>
          <p:cNvSpPr>
            <a:spLocks noGrp="1"/>
          </p:cNvSpPr>
          <p:nvPr>
            <p:ph idx="4294967295"/>
          </p:nvPr>
        </p:nvSpPr>
        <p:spPr>
          <a:xfrm>
            <a:off x="34925" y="1268413"/>
            <a:ext cx="8388350" cy="29527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fr-FR" sz="2000" dirty="0"/>
              <a:t>Les droits, la citoyenneté,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fr-FR" sz="2000" dirty="0"/>
              <a:t>Accessibilité, conception universelle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fr-FR" sz="2000" dirty="0"/>
              <a:t>Education, scolarité,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fr-FR" sz="2000" dirty="0"/>
              <a:t>Vie professionnelle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fr-FR" sz="2000" dirty="0"/>
              <a:t>Ressources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fr-FR" sz="2000" dirty="0"/>
              <a:t>Financement des aides (humaines, techniques, …)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fr-FR" sz="2000" dirty="0"/>
              <a:t>Santé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fr-FR" sz="2000" dirty="0"/>
              <a:t>Vie de famille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fr-FR" sz="2000" dirty="0"/>
              <a:t>Vie affective et sexuelle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fr-FR" sz="2000" dirty="0"/>
              <a:t>Loisirs, sport, culture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fr-FR" sz="2000" b="1" dirty="0" smtClean="0">
              <a:solidFill>
                <a:srgbClr val="4C4C4C"/>
              </a:solidFill>
              <a:latin typeface="Arial" pitchFamily="34" charset="0"/>
              <a:ea typeface="ＭＳ Ｐゴシック" pitchFamily="-111" charset="-128"/>
              <a:cs typeface="Arial" pitchFamily="34" charset="0"/>
            </a:endParaRPr>
          </a:p>
        </p:txBody>
      </p:sp>
      <p:pic>
        <p:nvPicPr>
          <p:cNvPr id="2662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92575"/>
            <a:ext cx="30480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_le_diaporama_apf">
  <a:themeElements>
    <a:clrScheme name="mod_le_diaporama_ap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_le_diaporama_apf">
      <a:majorFont>
        <a:latin typeface="Arial Black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_le_diaporama_ap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_le_diaporama_ap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_le_diaporama_ap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_le_diaporama_ap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_le_diaporama_ap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_le_diaporama_ap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_le_diaporama_ap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_le_diaporama_ap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_le_diaporama_ap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_le_diaporama_ap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_le_diaporama_ap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_le_diaporama_ap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titre chapitre">
  <a:themeElements>
    <a:clrScheme name="Modèle titre chapit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titre chapitre">
      <a:majorFont>
        <a:latin typeface="Arial Black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titre chap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titre chapit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titre chapit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titre chapit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titre chapit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titre chapit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titre chapit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titre chapit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titre chapit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titre chapit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titre chapit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titre chapit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dèle titre diaporama">
  <a:themeElements>
    <a:clrScheme name="Modèle titre diapora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titre diaporama">
      <a:majorFont>
        <a:latin typeface="Arial Black"/>
        <a:ea typeface="ＭＳ Ｐゴシック"/>
        <a:cs typeface=""/>
      </a:majorFont>
      <a:minorFont>
        <a:latin typeface="Arial Rounded MT Bold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titre diapora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titre diapora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titre diapora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titre diapora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titre diapora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titre diapora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titre diapora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titre diapora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titre diapora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titre diapora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titre diapora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titre diapora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mod_le_diaporama_apf</Template>
  <TotalTime>488</TotalTime>
  <Words>311</Words>
  <Application>Microsoft Office PowerPoint</Application>
  <PresentationFormat>Affichage à l'écran (4:3)</PresentationFormat>
  <Paragraphs>117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29" baseType="lpstr">
      <vt:lpstr>MS PGothic</vt:lpstr>
      <vt:lpstr>MS PGothic</vt:lpstr>
      <vt:lpstr>Arial</vt:lpstr>
      <vt:lpstr>Arial Black</vt:lpstr>
      <vt:lpstr>Arial Narrow</vt:lpstr>
      <vt:lpstr>Arial Rounded MT Bold</vt:lpstr>
      <vt:lpstr>Calibri</vt:lpstr>
      <vt:lpstr>Symbol</vt:lpstr>
      <vt:lpstr>Times New Roman</vt:lpstr>
      <vt:lpstr>Wingdings</vt:lpstr>
      <vt:lpstr>Wingdings 2</vt:lpstr>
      <vt:lpstr>mod_le_diaporama_apf</vt:lpstr>
      <vt:lpstr>Modèle titre chapitre</vt:lpstr>
      <vt:lpstr>Modèle titre diaporama</vt:lpstr>
      <vt:lpstr>Présentation PowerPoint</vt:lpstr>
      <vt:lpstr> APF France handicap,  un mouvement national</vt:lpstr>
      <vt:lpstr> Une délégation APF France handicap dans chaque département</vt:lpstr>
      <vt:lpstr> APF France handicap,  450 établissements, services médico-sociaux (enfants / adultes), 24 entreprises adaptées  </vt:lpstr>
      <vt:lpstr> Implantation de nos services de proximité</vt:lpstr>
      <vt:lpstr> Publics accueillis</vt:lpstr>
      <vt:lpstr>Présentation PowerPoint</vt:lpstr>
      <vt:lpstr>Le plaidoyer et…</vt:lpstr>
      <vt:lpstr> Les 10 thèmes du plaidoyer APF France handicap </vt:lpstr>
      <vt:lpstr>Sensibilisations/Formations à destination des aidants familiaux de Convention APF France handicap – CNSA 2017-2019 </vt:lpstr>
      <vt:lpstr>RePairs Aidants, une formation proposée aux parents, conjoints et autres proches   qui apportent une aide de façon régulière  pour des activités de la vie quotidienne   RePairs Aidants, une action de sensibilisation  co-animée par un professionnel et un aidant  Formation gratuite  et pour faciliter votre venue, remboursement des frais de suppléance prévue </vt:lpstr>
      <vt:lpstr>Objectifs :    échanger avec des personnes qui traversent des expériences similaires     développer vos savoirs avec un professionnel     partager des trucs et des astuces autour de difficultés rencontrées au quotidien     construire ensemble des pistes de solutions  </vt:lpstr>
      <vt:lpstr> L’action et la convention CNSA </vt:lpstr>
      <vt:lpstr> L’action et la convention CNSA </vt:lpstr>
      <vt:lpstr>Présentation PowerPoint</vt:lpstr>
    </vt:vector>
  </TitlesOfParts>
  <Company>APF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amaelle.Penon</dc:creator>
  <cp:lastModifiedBy>Gwladys ROUZEAU</cp:lastModifiedBy>
  <cp:revision>49</cp:revision>
  <cp:lastPrinted>2019-01-16T15:39:30Z</cp:lastPrinted>
  <dcterms:created xsi:type="dcterms:W3CDTF">2010-11-05T15:43:40Z</dcterms:created>
  <dcterms:modified xsi:type="dcterms:W3CDTF">2019-01-16T15:39:50Z</dcterms:modified>
</cp:coreProperties>
</file>